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0"/>
  </p:notesMasterIdLst>
  <p:sldIdLst>
    <p:sldId id="256" r:id="rId5"/>
    <p:sldId id="257" r:id="rId6"/>
    <p:sldId id="308" r:id="rId7"/>
    <p:sldId id="259" r:id="rId8"/>
    <p:sldId id="314" r:id="rId9"/>
    <p:sldId id="284" r:id="rId10"/>
    <p:sldId id="285" r:id="rId11"/>
    <p:sldId id="337" r:id="rId12"/>
    <p:sldId id="322" r:id="rId13"/>
    <p:sldId id="323" r:id="rId14"/>
    <p:sldId id="286" r:id="rId15"/>
    <p:sldId id="324" r:id="rId16"/>
    <p:sldId id="315" r:id="rId17"/>
    <p:sldId id="325" r:id="rId18"/>
    <p:sldId id="326" r:id="rId19"/>
    <p:sldId id="327" r:id="rId20"/>
    <p:sldId id="328" r:id="rId21"/>
    <p:sldId id="329" r:id="rId22"/>
    <p:sldId id="330" r:id="rId23"/>
    <p:sldId id="296" r:id="rId24"/>
    <p:sldId id="332" r:id="rId25"/>
    <p:sldId id="331" r:id="rId26"/>
    <p:sldId id="335" r:id="rId27"/>
    <p:sldId id="334" r:id="rId28"/>
    <p:sldId id="336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829"/>
    <a:srgbClr val="555559"/>
    <a:srgbClr val="680000"/>
    <a:srgbClr val="5A5A5A"/>
    <a:srgbClr val="717171"/>
    <a:srgbClr val="FFE1E1"/>
    <a:srgbClr val="FFE5E5"/>
    <a:srgbClr val="FFD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9258B-54DE-41D5-A4A7-40D6DA456C73}" v="354" dt="2021-09-15T19:19:48.104"/>
    <p1510:client id="{41F89D74-3AC8-0B82-5727-F6210CA2F5DF}" v="10" dt="2021-09-24T17:02:50.132"/>
    <p1510:client id="{66FC48C0-422E-D6B3-1AB7-B833353B9BA6}" v="462" dt="2021-09-24T19:11:44.525"/>
    <p1510:client id="{6F43D50E-0CC2-A083-BAE9-63F3AD6BDC86}" v="680" dt="2021-09-30T22:54:48.388"/>
    <p1510:client id="{DAC305E4-CADC-E3E6-6048-58EB8DBD41D8}" v="594" dt="2021-09-29T14:56:32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78E194-859F-42D2-A43B-35D870CDEAF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E9C950-036D-46E5-A81F-11D74CC7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47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07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2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83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87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83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21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1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endParaRPr lang="en-US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0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8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8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1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19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9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92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9C950-036D-46E5-A81F-11D74CC731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2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424F-EDD7-4C02-9D26-E1A344A95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1F759-D52B-48BB-9DC4-EE0C6882A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6653B-AA3C-4B9A-9FD7-B5AC8D56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CD2E5-2114-4D08-ADA6-3253C504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CC5E8-9135-43C1-A9EE-9C1E2D1C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1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A97E4-BB4B-476C-94A2-E4B8AF1D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08742-2D85-43C1-A402-7A2DB2C53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07D89-051A-45DB-BC90-588B823F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23266-9E28-4568-A768-1FB242CF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4972D-96AB-4D16-AA1B-A89927FA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5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0FB1EA-0323-4065-8759-1C97DFE56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EED86-9A08-46EE-B12F-4146829B1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78BE3-59AE-4DB8-8B0A-115C2F518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BBBA5-BC7B-4A29-856A-D73557D1F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57185-316E-4ECC-9479-E865D62C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FF1D-121E-4355-A48A-E93ABC7E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AD565-294A-4991-92C0-46E5425A4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A4440-876B-4122-8A3D-477FB23C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CFF9E-A242-437D-9D63-7C3773F6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B6633-EA03-48DA-9E34-D48EE8D8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8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5C02-5A50-4C94-BDF8-010870DA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225AD-37DC-4D1E-BC8E-DE38812E7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7E1AA-8C62-40A2-91BA-3204F8A7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9A0C-55D2-4379-8955-4F48B4A2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E1105-35C8-4631-BBBC-F2D62F8B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4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9079-9377-4413-95BA-11B8A7AC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4D34-C3BA-464D-AF2A-68A982136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F4BED-203E-4690-9DC1-1C99C96FA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E9EAB-7D4B-4DC7-864D-A27643DE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31A2B-E9EA-450B-830F-6FED7A40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5F513-1B3D-4C5C-9B77-5F73CBBE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C3D5-39BF-4B7E-90A9-115DFC25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9A3CC-7BBE-4865-A128-7B9CDDE67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6E430-B1E7-4C8A-82A0-3F3EEA0A3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90282-A626-4357-BD92-AC423613F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19F42-56E8-4AAA-B309-46C1E523D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88F1D-CAA4-4611-AD0A-59C8387E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22A72-4CBA-4960-96D5-5E466AA6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14C5F0-5550-4188-8C42-07CDB6D2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6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2ACB8-1119-4BB3-B29C-7042FC85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BCD96-C02E-49D7-9750-6E3C11BE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E854B-8804-4649-A13C-6B49ADA7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11EB8-1EF3-472E-A995-368154AF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6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5343A-33E3-4685-8461-DEE32E46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3DFB9-7432-47D2-807C-FAA9CFED6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ADED-83E7-4C94-A7E3-E2EBABBA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9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9B14-20BF-433B-87F3-E552B961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5A20-C26A-4C68-9042-7B8660373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3A597-36C5-4445-B253-C0570F910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69E07-15AB-4CE7-84D0-36425DBF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A073F-40BF-4E57-8010-A785448B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2A911-6E7A-4736-8840-B558990F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EE6-F274-40F9-B835-19D92EF8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8CD84-B1AE-46CE-BE3D-1BCB3CDDA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C233C-FCF7-49CD-AA70-7030051D4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96A7E-E57C-4B3B-A4A2-675E76BD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7FC94-CAA2-4827-B243-B0891955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ABB97-D068-47D6-85AB-2E13C5B4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6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2645F3-73DF-4591-BB80-6AC3F44E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29842-6D92-442E-8920-141AB85D6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F21F5-C051-4F62-8986-F07939DAE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5003D-4642-4AB5-AAC3-FC86D750F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F0590-7167-4399-A3AA-002F503F7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8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53BA-0AF7-4561-9338-7D3A46D81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C2A04-8F22-409F-B724-7B4B2783A3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AF49D1-7BA5-44C6-9800-2D1D8D906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58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87B10F-3585-4FB5-8E01-64377B10212F}"/>
              </a:ext>
            </a:extLst>
          </p:cNvPr>
          <p:cNvSpPr txBox="1"/>
          <p:nvPr/>
        </p:nvSpPr>
        <p:spPr>
          <a:xfrm>
            <a:off x="4435642" y="4812307"/>
            <a:ext cx="6232358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Lifelines in the Classroom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Presented </a:t>
            </a:r>
            <a:r>
              <a:rPr lang="en-US" sz="1000" b="1" dirty="0">
                <a:solidFill>
                  <a:schemeClr val="bg1"/>
                </a:solidFill>
              </a:rPr>
              <a:t>by: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Fort Bend Independent School District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Special Education </a:t>
            </a:r>
            <a:r>
              <a:rPr lang="en-US" sz="1000" b="1" dirty="0" smtClean="0">
                <a:solidFill>
                  <a:schemeClr val="bg1"/>
                </a:solidFill>
              </a:rPr>
              <a:t>Department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January 20, 2022</a:t>
            </a:r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1000" b="1" i="1" dirty="0">
                <a:solidFill>
                  <a:schemeClr val="bg1"/>
                </a:solidFill>
              </a:rPr>
              <a:t>A</a:t>
            </a:r>
            <a:r>
              <a:rPr lang="en-US" sz="1000" b="1" dirty="0">
                <a:solidFill>
                  <a:schemeClr val="bg1"/>
                </a:solidFill>
              </a:rPr>
              <a:t>dapted from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</a:rPr>
              <a:t>Region 4 Education Service Center</a:t>
            </a:r>
          </a:p>
          <a:p>
            <a:pPr algn="ctr"/>
            <a:endParaRPr lang="en-US" b="1" i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0D27D0-BBDA-4DB5-8E49-864A46EFC84F}"/>
              </a:ext>
            </a:extLst>
          </p:cNvPr>
          <p:cNvSpPr txBox="1"/>
          <p:nvPr/>
        </p:nvSpPr>
        <p:spPr>
          <a:xfrm>
            <a:off x="585536" y="1353310"/>
            <a:ext cx="3374136" cy="356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EE4D822-FD73-43FF-B5B4-92D3127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E9EC-C5E6-4146-98D7-42808F9E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363" y="1228299"/>
            <a:ext cx="8176846" cy="46402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US" sz="3200" b="1" dirty="0"/>
              <a:t>Teacher’s Role</a:t>
            </a:r>
            <a:r>
              <a:rPr lang="en-US" sz="1800" b="1" dirty="0"/>
              <a:t>	</a:t>
            </a:r>
          </a:p>
          <a:p>
            <a:r>
              <a:rPr lang="en-US" sz="1800" dirty="0" smtClean="0"/>
              <a:t>Plans </a:t>
            </a:r>
            <a:r>
              <a:rPr lang="en-US" sz="1800" dirty="0"/>
              <a:t>positive behavioral supports for groups and individuals.</a:t>
            </a:r>
          </a:p>
          <a:p>
            <a:endParaRPr lang="en-US" sz="1800" dirty="0"/>
          </a:p>
          <a:p>
            <a:endParaRPr lang="en-US" sz="1800" b="1" dirty="0"/>
          </a:p>
          <a:p>
            <a:pPr algn="ctr">
              <a:buNone/>
            </a:pPr>
            <a:endParaRPr lang="en-US" sz="1800" b="1" dirty="0"/>
          </a:p>
          <a:p>
            <a:pPr algn="ctr">
              <a:buNone/>
            </a:pPr>
            <a:r>
              <a:rPr lang="en-US" sz="3200" b="1" dirty="0" err="1"/>
              <a:t>Paraeducator’s</a:t>
            </a:r>
            <a:r>
              <a:rPr lang="en-US" sz="3200" b="1" dirty="0"/>
              <a:t> Role</a:t>
            </a:r>
          </a:p>
          <a:p>
            <a:r>
              <a:rPr lang="en-US" sz="1800" dirty="0" smtClean="0"/>
              <a:t>Implements </a:t>
            </a:r>
            <a:r>
              <a:rPr lang="en-US" sz="1800" dirty="0"/>
              <a:t>positive behavioral strategies using the same techniques as the teacher, based on ARD paperwork.</a:t>
            </a:r>
          </a:p>
          <a:p>
            <a:r>
              <a:rPr lang="en-US" sz="1800" dirty="0"/>
              <a:t>Helps to determine appropriate strategies based on daily contact with students.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068D2-3E22-4E08-8BCF-52612AE690CF}"/>
              </a:ext>
            </a:extLst>
          </p:cNvPr>
          <p:cNvSpPr txBox="1"/>
          <p:nvPr/>
        </p:nvSpPr>
        <p:spPr>
          <a:xfrm>
            <a:off x="298938" y="0"/>
            <a:ext cx="3437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Positive Behavior Supports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pic>
        <p:nvPicPr>
          <p:cNvPr id="9" name="Picture 8" descr="Donate to Us | FrankieJohn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055" y="4914900"/>
            <a:ext cx="2971800" cy="146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0D27D0-BBDA-4DB5-8E49-864A46EFC84F}"/>
              </a:ext>
            </a:extLst>
          </p:cNvPr>
          <p:cNvSpPr txBox="1"/>
          <p:nvPr/>
        </p:nvSpPr>
        <p:spPr>
          <a:xfrm>
            <a:off x="373039" y="1972055"/>
            <a:ext cx="3374136" cy="2295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I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nappropriate Activities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EE4D822-FD73-43FF-B5B4-92D3127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1"/>
            <a:ext cx="1219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E9EC-C5E6-4146-98D7-42808F9E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541" y="1603439"/>
            <a:ext cx="7859288" cy="36576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dirty="0" smtClean="0"/>
              <a:t>The </a:t>
            </a:r>
            <a:r>
              <a:rPr lang="en-US" sz="1800" b="1" dirty="0"/>
              <a:t>following are activities that a </a:t>
            </a:r>
            <a:r>
              <a:rPr lang="en-US" sz="1800" b="1" dirty="0" err="1"/>
              <a:t>paraeducator</a:t>
            </a:r>
            <a:r>
              <a:rPr lang="en-US" sz="1800" b="1" dirty="0"/>
              <a:t> should </a:t>
            </a:r>
            <a:r>
              <a:rPr lang="en-US" sz="1800" b="1" u="sng" dirty="0"/>
              <a:t>NOT</a:t>
            </a:r>
            <a:r>
              <a:rPr lang="en-US" sz="1800" b="1" dirty="0"/>
              <a:t> do:</a:t>
            </a:r>
            <a:endParaRPr lang="en-US" sz="1800" dirty="0"/>
          </a:p>
          <a:p>
            <a:r>
              <a:rPr lang="en-US" sz="1800" dirty="0"/>
              <a:t>Assign final grades.</a:t>
            </a:r>
          </a:p>
          <a:p>
            <a:r>
              <a:rPr lang="en-US" sz="1800" dirty="0"/>
              <a:t>Score or interpret assessments that require subjective judgment.</a:t>
            </a:r>
          </a:p>
          <a:p>
            <a:r>
              <a:rPr lang="en-US" sz="1800" dirty="0"/>
              <a:t>Assume final responsibility for students for an indefinite amount of time.</a:t>
            </a:r>
          </a:p>
          <a:p>
            <a:r>
              <a:rPr lang="en-US" sz="1800" dirty="0"/>
              <a:t>Have primary responsibility for writing an Individualized Education Program (IEP).</a:t>
            </a:r>
          </a:p>
          <a:p>
            <a:r>
              <a:rPr lang="en-US" sz="1800" dirty="0"/>
              <a:t>Make a decision about a student’s educational program without teacher approval.</a:t>
            </a:r>
          </a:p>
          <a:p>
            <a:r>
              <a:rPr lang="en-US" sz="1800" dirty="0"/>
              <a:t>Teach to the class without the teacher present.</a:t>
            </a:r>
          </a:p>
          <a:p>
            <a:r>
              <a:rPr lang="en-US" sz="1800" dirty="0"/>
              <a:t>Make modifications or adaptations without training and the teacher’s approval.</a:t>
            </a:r>
          </a:p>
          <a:p>
            <a:endParaRPr lang="en-US" sz="1800" dirty="0">
              <a:cs typeface="Calibri"/>
            </a:endParaRPr>
          </a:p>
        </p:txBody>
      </p:sp>
      <p:pic>
        <p:nvPicPr>
          <p:cNvPr id="6" name="Picture 5" descr="File:&lt;strong&gt;No&lt;/strong&gt; circle.svg - Wikipedia, the free encyclo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1" y="4229446"/>
            <a:ext cx="2242112" cy="20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0D27D0-BBDA-4DB5-8E49-864A46EFC84F}"/>
              </a:ext>
            </a:extLst>
          </p:cNvPr>
          <p:cNvSpPr txBox="1"/>
          <p:nvPr/>
        </p:nvSpPr>
        <p:spPr>
          <a:xfrm>
            <a:off x="585536" y="1160060"/>
            <a:ext cx="3374136" cy="3051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Supporting </a:t>
            </a:r>
            <a:r>
              <a:rPr lang="en-US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br>
              <a:rPr lang="en-US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Instructional </a:t>
            </a:r>
            <a:r>
              <a:rPr lang="en-US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EE4D822-FD73-43FF-B5B4-92D3127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15A1D-48F8-41DF-AB9E-CAD2D2AB3946}"/>
              </a:ext>
            </a:extLst>
          </p:cNvPr>
          <p:cNvSpPr txBox="1"/>
          <p:nvPr/>
        </p:nvSpPr>
        <p:spPr>
          <a:xfrm>
            <a:off x="4031601" y="952619"/>
            <a:ext cx="7416601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 smtClean="0"/>
          </a:p>
          <a:p>
            <a:pPr algn="ctr"/>
            <a:r>
              <a:rPr lang="en-US" sz="2000" dirty="0" smtClean="0"/>
              <a:t>Learning Objectives: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 smtClean="0"/>
              <a:t>Recognize </a:t>
            </a:r>
            <a:r>
              <a:rPr lang="en-US" sz="2000" dirty="0"/>
              <a:t>that a </a:t>
            </a:r>
            <a:r>
              <a:rPr lang="en-US" sz="2000" dirty="0" err="1" smtClean="0"/>
              <a:t>paraeducator’s</a:t>
            </a:r>
            <a:r>
              <a:rPr lang="en-US" sz="2000" dirty="0" smtClean="0"/>
              <a:t> </a:t>
            </a:r>
            <a:r>
              <a:rPr lang="en-US" sz="2000" dirty="0"/>
              <a:t>actions are under the direction and supervision of the partner teacher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 smtClean="0"/>
              <a:t>Identify </a:t>
            </a:r>
            <a:r>
              <a:rPr lang="en-US" sz="2000" dirty="0"/>
              <a:t>instructional concepts (cues/prompts, modeling, shaping, wait time, </a:t>
            </a:r>
            <a:r>
              <a:rPr lang="en-US" sz="2000" dirty="0" err="1"/>
              <a:t>reinforcers</a:t>
            </a:r>
            <a:r>
              <a:rPr lang="en-US" sz="2000" dirty="0"/>
              <a:t>, and fading) that </a:t>
            </a:r>
            <a:r>
              <a:rPr lang="en-US" sz="2000" dirty="0" err="1"/>
              <a:t>paraeducators</a:t>
            </a:r>
            <a:r>
              <a:rPr lang="en-US" sz="2000" dirty="0"/>
              <a:t> may use in the </a:t>
            </a:r>
            <a:r>
              <a:rPr lang="en-US" sz="2000" dirty="0" smtClean="0"/>
              <a:t>classroom.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 smtClean="0"/>
              <a:t>Identify instructional strategies to help teach independence.</a:t>
            </a:r>
            <a:endParaRPr lang="en-US" sz="20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06D3B-5E52-406E-BCB3-BFB8998070C5}"/>
              </a:ext>
            </a:extLst>
          </p:cNvPr>
          <p:cNvSpPr txBox="1"/>
          <p:nvPr/>
        </p:nvSpPr>
        <p:spPr>
          <a:xfrm>
            <a:off x="381000" y="152400"/>
            <a:ext cx="3808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8ED9-9F98-41EE-AC92-FF25016C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681037"/>
            <a:ext cx="10237342" cy="1062983"/>
          </a:xfrm>
        </p:spPr>
        <p:txBody>
          <a:bodyPr/>
          <a:lstStyle/>
          <a:p>
            <a:r>
              <a:rPr lang="en-US" dirty="0" smtClean="0"/>
              <a:t>Factors that Promote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6118E-4FB8-490B-80B5-29B737141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Using effective classroom management.</a:t>
            </a:r>
          </a:p>
          <a:p>
            <a:r>
              <a:rPr lang="en-US" b="1" dirty="0"/>
              <a:t>Using direct systematic teaching.</a:t>
            </a:r>
          </a:p>
          <a:p>
            <a:r>
              <a:rPr lang="en-US" b="1" dirty="0"/>
              <a:t>Focusing on time for learning.</a:t>
            </a:r>
          </a:p>
          <a:p>
            <a:r>
              <a:rPr lang="en-US" b="1" dirty="0"/>
              <a:t>Providing opportunities for success.</a:t>
            </a:r>
          </a:p>
          <a:p>
            <a:r>
              <a:rPr lang="en-US" b="1" dirty="0"/>
              <a:t>Establishing goals and expectations.</a:t>
            </a:r>
          </a:p>
          <a:p>
            <a:r>
              <a:rPr lang="en-US" b="1" dirty="0"/>
              <a:t>Monitoring progress and giving feedback.</a:t>
            </a:r>
          </a:p>
          <a:p>
            <a:r>
              <a:rPr lang="en-US" b="1" dirty="0"/>
              <a:t>Providing positive and supportive</a:t>
            </a:r>
          </a:p>
          <a:p>
            <a:pPr marL="0" indent="0">
              <a:buNone/>
            </a:pPr>
            <a:r>
              <a:rPr lang="en-US" b="1" dirty="0"/>
              <a:t>    learning environments.</a:t>
            </a:r>
          </a:p>
          <a:p>
            <a:r>
              <a:rPr lang="en-US" b="1" dirty="0"/>
              <a:t>Teaching students to generalize</a:t>
            </a:r>
          </a:p>
          <a:p>
            <a:pPr marL="0" indent="0">
              <a:buNone/>
            </a:pPr>
            <a:r>
              <a:rPr lang="en-US" b="1" dirty="0"/>
              <a:t>    learning.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80EB8-0479-4BFA-9604-E0C16683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92"/>
            <a:ext cx="12192000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8ED9-9F98-41EE-AC92-FF25016C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681037"/>
            <a:ext cx="10237342" cy="1062983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earning the Lingo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80EB8-0479-4BFA-9604-E0C16683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92"/>
            <a:ext cx="12192000" cy="89611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u="sng" dirty="0"/>
              <a:t>Cues/Prompts</a:t>
            </a:r>
          </a:p>
          <a:p>
            <a:pPr marL="0" indent="0">
              <a:buNone/>
            </a:pPr>
            <a:r>
              <a:rPr lang="en-US" sz="2400" dirty="0"/>
              <a:t>verbal or nonverbal signals that indicate </a:t>
            </a:r>
            <a:r>
              <a:rPr lang="en-US" sz="2400" dirty="0" smtClean="0"/>
              <a:t>what action </a:t>
            </a:r>
            <a:r>
              <a:rPr lang="en-US" sz="2400" dirty="0"/>
              <a:t>is necessary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u="sng" dirty="0"/>
              <a:t>Wait Time</a:t>
            </a:r>
          </a:p>
          <a:p>
            <a:pPr marL="0" indent="0">
              <a:buNone/>
            </a:pPr>
            <a:r>
              <a:rPr lang="en-US" sz="2400" dirty="0"/>
              <a:t>the amount of time given to the student to respond to a question or complete a task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b="1" u="sng" dirty="0" err="1" smtClean="0"/>
              <a:t>Reinforcer</a:t>
            </a:r>
            <a:endParaRPr lang="en-US" sz="2400" b="1" u="sng" dirty="0"/>
          </a:p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reinforcers</a:t>
            </a:r>
            <a:r>
              <a:rPr lang="en-US" sz="2400" dirty="0" smtClean="0"/>
              <a:t> </a:t>
            </a:r>
            <a:r>
              <a:rPr lang="en-US" sz="2400" dirty="0"/>
              <a:t>that occur </a:t>
            </a:r>
            <a:r>
              <a:rPr lang="en-US" sz="2400" i="1" dirty="0"/>
              <a:t>naturally </a:t>
            </a:r>
            <a:r>
              <a:rPr lang="en-US" sz="2400" dirty="0"/>
              <a:t>to increase the likelihood that a behavior will </a:t>
            </a:r>
            <a:r>
              <a:rPr lang="en-US" sz="2400" dirty="0" smtClean="0"/>
              <a:t>reoccur, or</a:t>
            </a:r>
          </a:p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reinforcers</a:t>
            </a:r>
            <a:r>
              <a:rPr lang="en-US" sz="2400" dirty="0" smtClean="0"/>
              <a:t> </a:t>
            </a:r>
            <a:r>
              <a:rPr lang="en-US" sz="2400" dirty="0"/>
              <a:t>that are contrived (not naturally occurring) and are intentionally provided to increase the behavior or to ensure task completion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u="sng" dirty="0"/>
              <a:t>Fading</a:t>
            </a:r>
          </a:p>
          <a:p>
            <a:pPr marL="0" indent="0">
              <a:buNone/>
            </a:pPr>
            <a:r>
              <a:rPr lang="en-US" sz="2400" dirty="0"/>
              <a:t>a gradual reduction of cues/prompts and extrinsic </a:t>
            </a:r>
            <a:r>
              <a:rPr lang="en-US" sz="2400" dirty="0" err="1" smtClean="0"/>
              <a:t>reinforcers</a:t>
            </a:r>
            <a:r>
              <a:rPr lang="en-US" sz="2400" dirty="0" smtClean="0"/>
              <a:t> </a:t>
            </a:r>
            <a:r>
              <a:rPr lang="en-US" sz="2400" dirty="0"/>
              <a:t>as the student demonstrates desired behavior or task.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84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8ED9-9F98-41EE-AC92-FF25016C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681037"/>
            <a:ext cx="10237342" cy="1062983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ycle of Support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80EB8-0479-4BFA-9604-E0C16683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92"/>
            <a:ext cx="12192000" cy="89611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37528" y="3212107"/>
            <a:ext cx="3050275" cy="1074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Cycle of Support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99262" y="1556365"/>
            <a:ext cx="2076279" cy="940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teacher develops the plan.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4487" y="2647666"/>
            <a:ext cx="27909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teacher models the instructional strategy for a </a:t>
            </a:r>
            <a:r>
              <a:rPr lang="en-US" dirty="0" err="1" smtClean="0"/>
              <a:t>paraeducator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74486" y="4384767"/>
            <a:ext cx="27909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teacher assigns a </a:t>
            </a:r>
            <a:r>
              <a:rPr lang="en-US" dirty="0" err="1" smtClean="0"/>
              <a:t>paraeducator</a:t>
            </a:r>
            <a:r>
              <a:rPr lang="en-US" dirty="0" smtClean="0"/>
              <a:t> a role in instruction.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6979" y="4384767"/>
            <a:ext cx="25384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teacher gives the </a:t>
            </a:r>
            <a:r>
              <a:rPr lang="en-US" dirty="0" err="1" smtClean="0"/>
              <a:t>paraeducator</a:t>
            </a:r>
            <a:r>
              <a:rPr lang="en-US" dirty="0" smtClean="0"/>
              <a:t> feedback.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2513" y="2647666"/>
            <a:ext cx="24429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paraeducator</a:t>
            </a:r>
            <a:r>
              <a:rPr lang="en-US" dirty="0" smtClean="0"/>
              <a:t> gives the teacher feedback about student performance.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84291" y="1579220"/>
            <a:ext cx="1607025" cy="9068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291316" y="3611939"/>
            <a:ext cx="1" cy="6871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868536" y="5112815"/>
            <a:ext cx="1607025" cy="1110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910687" y="5157764"/>
            <a:ext cx="1453486" cy="10514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24335" y="3570997"/>
            <a:ext cx="0" cy="8137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053988" y="1716664"/>
            <a:ext cx="1405719" cy="7801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1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8ED9-9F98-41EE-AC92-FF25016C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681037"/>
            <a:ext cx="10237342" cy="1062983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eneral Strategies in the Classroom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6118E-4FB8-490B-80B5-29B737141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Focus </a:t>
            </a:r>
            <a:r>
              <a:rPr lang="en-US" dirty="0"/>
              <a:t>on student strengths-”You are good at…..”  “I like the way you…”</a:t>
            </a:r>
          </a:p>
          <a:p>
            <a:r>
              <a:rPr lang="en-US" dirty="0"/>
              <a:t>Use Movement-don’t stay hovering over students receiving special education services</a:t>
            </a:r>
          </a:p>
          <a:p>
            <a:r>
              <a:rPr lang="en-US" dirty="0"/>
              <a:t>Keep expectations high</a:t>
            </a:r>
          </a:p>
          <a:p>
            <a:r>
              <a:rPr lang="en-US" dirty="0"/>
              <a:t>Break tasks into smaller steps-fold page in half, use a file folder cut with flaps</a:t>
            </a:r>
          </a:p>
          <a:p>
            <a:r>
              <a:rPr lang="en-US" dirty="0"/>
              <a:t>Extended time on tasks- be sure to note it at the top of the assignment (15 minutes extended time)</a:t>
            </a:r>
          </a:p>
          <a:p>
            <a:r>
              <a:rPr lang="en-US" dirty="0"/>
              <a:t>Present limited amount of info on a page</a:t>
            </a:r>
          </a:p>
          <a:p>
            <a:r>
              <a:rPr lang="en-US" dirty="0"/>
              <a:t>Offer support, do not just give it-don’t automatically do it for them</a:t>
            </a:r>
          </a:p>
          <a:p>
            <a:r>
              <a:rPr lang="en-US" dirty="0"/>
              <a:t>Make things concrete- use manipulatives, pictures, graphic organizers, etc.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80EB8-0479-4BFA-9604-E0C16683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92"/>
            <a:ext cx="12192000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0D27D0-BBDA-4DB5-8E49-864A46EFC84F}"/>
              </a:ext>
            </a:extLst>
          </p:cNvPr>
          <p:cNvSpPr txBox="1"/>
          <p:nvPr/>
        </p:nvSpPr>
        <p:spPr>
          <a:xfrm>
            <a:off x="254977" y="1160060"/>
            <a:ext cx="3934885" cy="3051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Documentation/Data Collection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EE4D822-FD73-43FF-B5B4-92D3127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15A1D-48F8-41DF-AB9E-CAD2D2AB3946}"/>
              </a:ext>
            </a:extLst>
          </p:cNvPr>
          <p:cNvSpPr txBox="1"/>
          <p:nvPr/>
        </p:nvSpPr>
        <p:spPr>
          <a:xfrm>
            <a:off x="4031601" y="952619"/>
            <a:ext cx="7416601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 smtClean="0"/>
          </a:p>
          <a:p>
            <a:pPr algn="ctr"/>
            <a:r>
              <a:rPr lang="en-US" sz="2000" dirty="0" smtClean="0"/>
              <a:t>Learning Objectives: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 smtClean="0"/>
              <a:t>Gain additional </a:t>
            </a:r>
            <a:r>
              <a:rPr lang="en-US" sz="2000" dirty="0"/>
              <a:t>knowledge with documentation in regards to a </a:t>
            </a:r>
            <a:r>
              <a:rPr lang="en-US" sz="2000" dirty="0" err="1"/>
              <a:t>paraeducator’s</a:t>
            </a:r>
            <a:r>
              <a:rPr lang="en-US" sz="2000" dirty="0"/>
              <a:t> role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 smtClean="0"/>
              <a:t>Understand </a:t>
            </a:r>
            <a:r>
              <a:rPr lang="en-US" sz="2000" dirty="0"/>
              <a:t>the purpose of adequate and effective documentation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 smtClean="0"/>
              <a:t>Receive </a:t>
            </a:r>
            <a:r>
              <a:rPr lang="en-US" sz="2000" dirty="0"/>
              <a:t>various data collection tools for use.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06D3B-5E52-406E-BCB3-BFB8998070C5}"/>
              </a:ext>
            </a:extLst>
          </p:cNvPr>
          <p:cNvSpPr txBox="1"/>
          <p:nvPr/>
        </p:nvSpPr>
        <p:spPr>
          <a:xfrm>
            <a:off x="381000" y="152400"/>
            <a:ext cx="3808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8ED9-9F98-41EE-AC92-FF25016C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681037"/>
            <a:ext cx="10237342" cy="1062983"/>
          </a:xfrm>
        </p:spPr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US" dirty="0" smtClean="0"/>
              <a:t>urpose of Data Collection &amp; Documentation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6118E-4FB8-490B-80B5-29B737141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Verify Services</a:t>
            </a:r>
          </a:p>
          <a:p>
            <a:r>
              <a:rPr lang="en-US" dirty="0"/>
              <a:t>Establish Baseline Data</a:t>
            </a:r>
          </a:p>
          <a:p>
            <a:r>
              <a:rPr lang="en-US" dirty="0"/>
              <a:t>Present Levels of Performance</a:t>
            </a:r>
          </a:p>
          <a:p>
            <a:r>
              <a:rPr lang="en-US" dirty="0"/>
              <a:t>Progress Monitoring</a:t>
            </a:r>
          </a:p>
          <a:p>
            <a:r>
              <a:rPr lang="en-US" dirty="0"/>
              <a:t>Patterns</a:t>
            </a:r>
          </a:p>
          <a:p>
            <a:r>
              <a:rPr lang="en-US" dirty="0"/>
              <a:t>Allocate resources</a:t>
            </a:r>
          </a:p>
          <a:p>
            <a:r>
              <a:rPr lang="en-US" dirty="0"/>
              <a:t>Student involvement</a:t>
            </a:r>
          </a:p>
          <a:p>
            <a:r>
              <a:rPr lang="en-US" dirty="0"/>
              <a:t>Decision making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80EB8-0479-4BFA-9604-E0C16683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92"/>
            <a:ext cx="12192000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0D27D0-BBDA-4DB5-8E49-864A46EFC84F}"/>
              </a:ext>
            </a:extLst>
          </p:cNvPr>
          <p:cNvSpPr txBox="1"/>
          <p:nvPr/>
        </p:nvSpPr>
        <p:spPr>
          <a:xfrm>
            <a:off x="254977" y="1160060"/>
            <a:ext cx="3934885" cy="3051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 Data Collection Method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EE4D822-FD73-43FF-B5B4-92D3127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15A1D-48F8-41DF-AB9E-CAD2D2AB3946}"/>
              </a:ext>
            </a:extLst>
          </p:cNvPr>
          <p:cNvSpPr txBox="1"/>
          <p:nvPr/>
        </p:nvSpPr>
        <p:spPr>
          <a:xfrm>
            <a:off x="4570862" y="952619"/>
            <a:ext cx="6877340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 smtClean="0"/>
          </a:p>
          <a:p>
            <a:endParaRPr lang="en-US" altLang="en-US" sz="2800" dirty="0" smtClean="0"/>
          </a:p>
          <a:p>
            <a:endParaRPr lang="en-US" altLang="en-US" sz="2800" dirty="0"/>
          </a:p>
          <a:p>
            <a:r>
              <a:rPr lang="en-US" altLang="en-US" sz="2800" dirty="0" smtClean="0"/>
              <a:t>Collect </a:t>
            </a:r>
            <a:r>
              <a:rPr lang="en-US" altLang="en-US" sz="2800" dirty="0"/>
              <a:t>accurate and reliable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Be consistent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Stick </a:t>
            </a:r>
            <a:r>
              <a:rPr lang="en-US" altLang="en-US" dirty="0"/>
              <a:t>to your definition of the target </a:t>
            </a:r>
            <a:r>
              <a:rPr lang="en-US" altLang="en-US" dirty="0" smtClean="0"/>
              <a:t>skill/behavior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Stick </a:t>
            </a:r>
            <a:r>
              <a:rPr lang="en-US" altLang="en-US" dirty="0"/>
              <a:t>to your criteria for acceptable </a:t>
            </a:r>
            <a:r>
              <a:rPr lang="en-US" altLang="en-US" dirty="0" smtClean="0"/>
              <a:t>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algn="ctr"/>
            <a:endParaRPr lang="en-US" sz="2000" dirty="0" smtClean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06D3B-5E52-406E-BCB3-BFB8998070C5}"/>
              </a:ext>
            </a:extLst>
          </p:cNvPr>
          <p:cNvSpPr txBox="1"/>
          <p:nvPr/>
        </p:nvSpPr>
        <p:spPr>
          <a:xfrm>
            <a:off x="381000" y="152400"/>
            <a:ext cx="3808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Listen to this survey and answer the question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842238"/>
            <a:ext cx="2758440" cy="280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3AE5F380-BEAF-40E4-923F-B5D11D52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CDB48D-ABA2-4D12-B42E-255E988ADE28}"/>
              </a:ext>
            </a:extLst>
          </p:cNvPr>
          <p:cNvSpPr txBox="1"/>
          <p:nvPr/>
        </p:nvSpPr>
        <p:spPr>
          <a:xfrm>
            <a:off x="419878" y="233265"/>
            <a:ext cx="592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Learning Intentions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44BE1-710C-4DD8-9AD7-A974724816BD}"/>
              </a:ext>
            </a:extLst>
          </p:cNvPr>
          <p:cNvSpPr txBox="1"/>
          <p:nvPr/>
        </p:nvSpPr>
        <p:spPr>
          <a:xfrm>
            <a:off x="3047301" y="32464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D2364-D6E4-4364-8200-C78FFC945791}"/>
              </a:ext>
            </a:extLst>
          </p:cNvPr>
          <p:cNvSpPr txBox="1"/>
          <p:nvPr/>
        </p:nvSpPr>
        <p:spPr>
          <a:xfrm>
            <a:off x="3047301" y="32464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151C9-C6AF-4D3D-A54E-485A95822B9A}"/>
              </a:ext>
            </a:extLst>
          </p:cNvPr>
          <p:cNvSpPr txBox="1"/>
          <p:nvPr/>
        </p:nvSpPr>
        <p:spPr>
          <a:xfrm>
            <a:off x="3076900" y="337285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19BCD0-AA2A-4B0E-8813-698F7EBA6BAF}"/>
              </a:ext>
            </a:extLst>
          </p:cNvPr>
          <p:cNvSpPr txBox="1"/>
          <p:nvPr/>
        </p:nvSpPr>
        <p:spPr>
          <a:xfrm>
            <a:off x="3017702" y="357991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3C06EA-73E5-4C8C-8032-B08B86464E97}"/>
              </a:ext>
            </a:extLst>
          </p:cNvPr>
          <p:cNvSpPr/>
          <p:nvPr/>
        </p:nvSpPr>
        <p:spPr>
          <a:xfrm>
            <a:off x="2441460" y="2866291"/>
            <a:ext cx="7653422" cy="10829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Understand how a </a:t>
            </a:r>
            <a:r>
              <a:rPr lang="en-US" dirty="0" err="1">
                <a:solidFill>
                  <a:schemeClr val="tx1"/>
                </a:solidFill>
              </a:rPr>
              <a:t>paraeducator</a:t>
            </a:r>
            <a:r>
              <a:rPr lang="en-US" dirty="0">
                <a:solidFill>
                  <a:schemeClr val="tx1"/>
                </a:solidFill>
              </a:rPr>
              <a:t> can support the instruction process.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54C7D3-8F42-4A0D-9B12-485899F2790D}"/>
              </a:ext>
            </a:extLst>
          </p:cNvPr>
          <p:cNvSpPr/>
          <p:nvPr/>
        </p:nvSpPr>
        <p:spPr>
          <a:xfrm>
            <a:off x="2439835" y="1289293"/>
            <a:ext cx="7653422" cy="10512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Understand the roles and responsibilities of a </a:t>
            </a:r>
            <a:r>
              <a:rPr lang="en-US" dirty="0" err="1">
                <a:solidFill>
                  <a:schemeClr val="tx1"/>
                </a:solidFill>
              </a:rPr>
              <a:t>paraeducator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C6F9B613-C8B1-4E9C-9666-62ED1E498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63" y="1377696"/>
            <a:ext cx="8286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19A04AF7-320B-4780-A167-1520D03E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63" y="2973897"/>
            <a:ext cx="8286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1CA70880-E264-4C04-844F-676D2282B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63" y="4509508"/>
            <a:ext cx="8286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D0B7E5A-A0C1-41B7-92D8-5E9FF48F07B4}"/>
              </a:ext>
            </a:extLst>
          </p:cNvPr>
          <p:cNvSpPr/>
          <p:nvPr/>
        </p:nvSpPr>
        <p:spPr>
          <a:xfrm>
            <a:off x="2428461" y="4455809"/>
            <a:ext cx="7653422" cy="10217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Gain knowledge and resources for documentation/data </a:t>
            </a:r>
            <a:r>
              <a:rPr lang="en-US" dirty="0" smtClean="0">
                <a:solidFill>
                  <a:schemeClr val="tx1"/>
                </a:solidFill>
              </a:rPr>
              <a:t>collection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29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29BC2-D93E-4BB4-9E31-F59059BE9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6" y="1125272"/>
            <a:ext cx="11191862" cy="52597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Behavior Data Collection…</a:t>
            </a:r>
            <a:endParaRPr lang="en-US" sz="4000" b="1" dirty="0"/>
          </a:p>
          <a:p>
            <a:pPr marL="0" indent="0" algn="ctr">
              <a:buNone/>
            </a:pPr>
            <a:r>
              <a:rPr lang="en-US" sz="8000" b="1" dirty="0"/>
              <a:t> </a:t>
            </a:r>
            <a:endParaRPr lang="en-US" sz="3200" i="1" dirty="0">
              <a:cs typeface="Calibri" panose="020F0502020204030204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00B3063-4632-4E1D-BF09-AAFF4E953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ally sheet for behav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00" y="1986863"/>
            <a:ext cx="2983161" cy="44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tally sheet for behavi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59" y="2041632"/>
            <a:ext cx="3294062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8ED9-9F98-41EE-AC92-FF25016C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681037"/>
            <a:ext cx="10237342" cy="1062983"/>
          </a:xfrm>
        </p:spPr>
        <p:txBody>
          <a:bodyPr>
            <a:normAutofit/>
          </a:bodyPr>
          <a:lstStyle/>
          <a:p>
            <a:r>
              <a:rPr lang="en-US" dirty="0" smtClean="0"/>
              <a:t>Inclusion Log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6118E-4FB8-490B-80B5-29B737141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Education Teachers and/or Paraprofessionals providing in class or co-teach support will complete the log. </a:t>
            </a:r>
          </a:p>
          <a:p>
            <a:r>
              <a:rPr lang="en-US" dirty="0"/>
              <a:t>Support will be documented on the day it was given to the students receiving special education services. </a:t>
            </a:r>
          </a:p>
          <a:p>
            <a:r>
              <a:rPr lang="en-US" dirty="0"/>
              <a:t>Logs are located in one binder in the classroom and easy to find. </a:t>
            </a:r>
          </a:p>
          <a:p>
            <a:r>
              <a:rPr lang="en-US" dirty="0"/>
              <a:t>Logs should be turned in each nine weeks to the Special Education Department Head. 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80EB8-0479-4BFA-9604-E0C16683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92"/>
            <a:ext cx="12192000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29BC2-D93E-4BB4-9E31-F59059BE9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6" y="1125272"/>
            <a:ext cx="11191862" cy="52597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4400" b="1" dirty="0" smtClean="0"/>
              <a:t>Logs, Logs, Oh My!</a:t>
            </a:r>
            <a:endParaRPr lang="en-US" sz="4400" b="1" dirty="0"/>
          </a:p>
          <a:p>
            <a:pPr marL="0" indent="0" algn="ctr">
              <a:buNone/>
            </a:pPr>
            <a:r>
              <a:rPr lang="en-US" sz="8000" b="1" dirty="0"/>
              <a:t> </a:t>
            </a:r>
            <a:endParaRPr lang="en-US" sz="3200" i="1" dirty="0">
              <a:cs typeface="Calibri" panose="020F0502020204030204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00B3063-4632-4E1D-BF09-AAFF4E953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334" y="2329962"/>
            <a:ext cx="4797920" cy="429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10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8ED9-9F98-41EE-AC92-FF25016C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681037"/>
            <a:ext cx="10237342" cy="1062983"/>
          </a:xfrm>
        </p:spPr>
        <p:txBody>
          <a:bodyPr>
            <a:normAutofit/>
          </a:bodyPr>
          <a:lstStyle/>
          <a:p>
            <a:r>
              <a:rPr lang="en-US" dirty="0" smtClean="0"/>
              <a:t>Accommodation Log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6118E-4FB8-490B-80B5-29B737141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4020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General Education and/or Special </a:t>
            </a:r>
            <a:r>
              <a:rPr lang="en-US" dirty="0"/>
              <a:t>Education Teachers </a:t>
            </a:r>
            <a:r>
              <a:rPr lang="en-US" dirty="0" smtClean="0"/>
              <a:t>will </a:t>
            </a:r>
            <a:r>
              <a:rPr lang="en-US" dirty="0"/>
              <a:t>complete the log. </a:t>
            </a:r>
            <a:endParaRPr lang="en-US" dirty="0" smtClean="0"/>
          </a:p>
          <a:p>
            <a:r>
              <a:rPr lang="en-US" dirty="0" smtClean="0"/>
              <a:t>This log</a:t>
            </a:r>
            <a:r>
              <a:rPr lang="en-US" dirty="0"/>
              <a:t> is a way to track </a:t>
            </a:r>
            <a:r>
              <a:rPr lang="en-US" b="1" dirty="0"/>
              <a:t>accommodations</a:t>
            </a:r>
            <a:r>
              <a:rPr lang="en-US" dirty="0"/>
              <a:t> provided for </a:t>
            </a:r>
            <a:r>
              <a:rPr lang="en-US" dirty="0" smtClean="0"/>
              <a:t>students </a:t>
            </a:r>
            <a:r>
              <a:rPr lang="en-US" dirty="0"/>
              <a:t>in the general education classroom. </a:t>
            </a:r>
            <a:endParaRPr lang="en-US" dirty="0" smtClean="0"/>
          </a:p>
          <a:p>
            <a:r>
              <a:rPr lang="en-US" dirty="0" smtClean="0"/>
              <a:t>At the end of each nine-week grading period, accommodation Logs should be uploaded into the FBISD student information management system, </a:t>
            </a:r>
            <a:r>
              <a:rPr lang="en-US" dirty="0" err="1" smtClean="0"/>
              <a:t>SuccessEd</a:t>
            </a:r>
            <a:r>
              <a:rPr lang="en-US" dirty="0" smtClean="0"/>
              <a:t>.</a:t>
            </a: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80EB8-0479-4BFA-9604-E0C16683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92"/>
            <a:ext cx="12192000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8ED9-9F98-41EE-AC92-FF25016C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681037"/>
            <a:ext cx="10237342" cy="106298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6118E-4FB8-490B-80B5-29B737141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80EB8-0479-4BFA-9604-E0C16683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92"/>
            <a:ext cx="12192000" cy="89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7" y="926518"/>
            <a:ext cx="8648082" cy="565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6118E-4FB8-490B-80B5-29B737141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57" y="1757277"/>
            <a:ext cx="10515600" cy="1742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80EB8-0479-4BFA-9604-E0C166831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92"/>
            <a:ext cx="12192000" cy="8961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1688" y="893861"/>
            <a:ext cx="10237788" cy="1063625"/>
          </a:xfrm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FBISD</a:t>
            </a:r>
            <a:br>
              <a:rPr lang="en-US" sz="3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Education Department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92569" y="2215662"/>
            <a:ext cx="7239000" cy="1283676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Dr. Deena Hill, Executive Director of Special Education </a:t>
            </a:r>
          </a:p>
          <a:p>
            <a:pPr algn="ctr"/>
            <a:r>
              <a:rPr lang="en-US" sz="3600" b="1" dirty="0"/>
              <a:t>Sheralea Maston, Director</a:t>
            </a:r>
          </a:p>
          <a:p>
            <a:pPr algn="ctr"/>
            <a:r>
              <a:rPr lang="en-US" sz="3600" b="1" dirty="0"/>
              <a:t>Reba Brown, Assistant Director</a:t>
            </a:r>
          </a:p>
          <a:p>
            <a:pPr algn="ctr"/>
            <a:endParaRPr lang="en-US" sz="3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688" y="3915515"/>
            <a:ext cx="10245435" cy="26776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>
                <a:latin typeface="+mj-lt"/>
              </a:rPr>
              <a:t>Program </a:t>
            </a:r>
            <a:r>
              <a:rPr lang="en-US" sz="2500" b="1" u="sng" dirty="0" smtClean="0">
                <a:latin typeface="+mj-lt"/>
              </a:rPr>
              <a:t>Managers</a:t>
            </a:r>
          </a:p>
          <a:p>
            <a:pPr algn="ctr"/>
            <a:r>
              <a:rPr lang="en-US" sz="2500" dirty="0" smtClean="0">
                <a:latin typeface="+mj-lt"/>
              </a:rPr>
              <a:t>Amy </a:t>
            </a:r>
            <a:r>
              <a:rPr lang="en-US" sz="2500" dirty="0">
                <a:latin typeface="+mj-lt"/>
              </a:rPr>
              <a:t>Carney, Yuvonne Fields and Christopher Bowie</a:t>
            </a:r>
          </a:p>
          <a:p>
            <a:endParaRPr lang="en-US" sz="1200" dirty="0">
              <a:latin typeface="+mj-lt"/>
            </a:endParaRPr>
          </a:p>
          <a:p>
            <a:pPr algn="ctr"/>
            <a:r>
              <a:rPr lang="en-US" sz="2500" b="1" u="sng" dirty="0">
                <a:latin typeface="+mj-lt"/>
              </a:rPr>
              <a:t>Program </a:t>
            </a:r>
            <a:r>
              <a:rPr lang="en-US" sz="2500" b="1" u="sng" dirty="0" smtClean="0">
                <a:latin typeface="+mj-lt"/>
              </a:rPr>
              <a:t>Specialists </a:t>
            </a:r>
            <a:endParaRPr lang="en-US" sz="2500" b="1" u="sng" dirty="0">
              <a:latin typeface="+mj-lt"/>
            </a:endParaRPr>
          </a:p>
          <a:p>
            <a:pPr algn="ctr"/>
            <a:r>
              <a:rPr lang="en-US" sz="2500" b="1" dirty="0">
                <a:latin typeface="+mj-lt"/>
              </a:rPr>
              <a:t>Elementary: </a:t>
            </a:r>
            <a:r>
              <a:rPr lang="en-US" sz="2500" dirty="0" smtClean="0">
                <a:latin typeface="+mj-lt"/>
              </a:rPr>
              <a:t>Dawn </a:t>
            </a:r>
            <a:r>
              <a:rPr lang="en-US" sz="2500" dirty="0">
                <a:latin typeface="+mj-lt"/>
              </a:rPr>
              <a:t>Clem, Courtney Hardy, Dawni Kitchen, Michelle Miller </a:t>
            </a:r>
          </a:p>
          <a:p>
            <a:pPr algn="ctr"/>
            <a:r>
              <a:rPr lang="en-US" sz="2500" b="1" dirty="0" smtClean="0">
                <a:latin typeface="+mj-lt"/>
              </a:rPr>
              <a:t>Middle School</a:t>
            </a:r>
            <a:r>
              <a:rPr lang="en-US" sz="2500" dirty="0" smtClean="0">
                <a:latin typeface="+mj-lt"/>
              </a:rPr>
              <a:t>: </a:t>
            </a:r>
            <a:r>
              <a:rPr lang="en-US" sz="2500" dirty="0">
                <a:latin typeface="+mj-lt"/>
              </a:rPr>
              <a:t>Joyce Arthur, Shavonta Crawford  </a:t>
            </a:r>
          </a:p>
          <a:p>
            <a:pPr algn="ctr"/>
            <a:r>
              <a:rPr lang="en-US" sz="2500" b="1" dirty="0" smtClean="0">
                <a:latin typeface="+mj-lt"/>
              </a:rPr>
              <a:t>High School</a:t>
            </a:r>
            <a:r>
              <a:rPr lang="en-US" sz="2500" dirty="0" smtClean="0">
                <a:latin typeface="+mj-lt"/>
              </a:rPr>
              <a:t>: Brian </a:t>
            </a:r>
            <a:r>
              <a:rPr lang="en-US" sz="2500" dirty="0">
                <a:latin typeface="+mj-lt"/>
              </a:rPr>
              <a:t>Tolston, Paul Wilburn</a:t>
            </a:r>
          </a:p>
        </p:txBody>
      </p:sp>
    </p:spTree>
    <p:extLst>
      <p:ext uri="{BB962C8B-B14F-4D97-AF65-F5344CB8AC3E}">
        <p14:creationId xmlns:p14="http://schemas.microsoft.com/office/powerpoint/2010/main" val="22934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3AE5F380-BEAF-40E4-923F-B5D11D52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CDB48D-ABA2-4D12-B42E-255E988ADE28}"/>
              </a:ext>
            </a:extLst>
          </p:cNvPr>
          <p:cNvSpPr txBox="1"/>
          <p:nvPr/>
        </p:nvSpPr>
        <p:spPr>
          <a:xfrm>
            <a:off x="419878" y="233265"/>
            <a:ext cx="592493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cs typeface="Calibri"/>
              </a:rPr>
              <a:t>Success Criteria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44BE1-710C-4DD8-9AD7-A974724816BD}"/>
              </a:ext>
            </a:extLst>
          </p:cNvPr>
          <p:cNvSpPr txBox="1"/>
          <p:nvPr/>
        </p:nvSpPr>
        <p:spPr>
          <a:xfrm>
            <a:off x="3047301" y="32464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D2364-D6E4-4364-8200-C78FFC945791}"/>
              </a:ext>
            </a:extLst>
          </p:cNvPr>
          <p:cNvSpPr txBox="1"/>
          <p:nvPr/>
        </p:nvSpPr>
        <p:spPr>
          <a:xfrm>
            <a:off x="3047301" y="32464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151C9-C6AF-4D3D-A54E-485A95822B9A}"/>
              </a:ext>
            </a:extLst>
          </p:cNvPr>
          <p:cNvSpPr txBox="1"/>
          <p:nvPr/>
        </p:nvSpPr>
        <p:spPr>
          <a:xfrm>
            <a:off x="3076900" y="337285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19BCD0-AA2A-4B0E-8813-698F7EBA6BAF}"/>
              </a:ext>
            </a:extLst>
          </p:cNvPr>
          <p:cNvSpPr txBox="1"/>
          <p:nvPr/>
        </p:nvSpPr>
        <p:spPr>
          <a:xfrm>
            <a:off x="3017702" y="357991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3C06EA-73E5-4C8C-8032-B08B86464E97}"/>
              </a:ext>
            </a:extLst>
          </p:cNvPr>
          <p:cNvSpPr/>
          <p:nvPr/>
        </p:nvSpPr>
        <p:spPr>
          <a:xfrm>
            <a:off x="2455837" y="3101616"/>
            <a:ext cx="7653422" cy="6795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will </a:t>
            </a:r>
            <a:r>
              <a:rPr lang="en-US" dirty="0" smtClean="0">
                <a:solidFill>
                  <a:schemeClr val="tx1"/>
                </a:solidFill>
              </a:rPr>
              <a:t>have a better understanding of how </a:t>
            </a:r>
            <a:r>
              <a:rPr lang="en-US" dirty="0" err="1" smtClean="0">
                <a:solidFill>
                  <a:schemeClr val="tx1"/>
                </a:solidFill>
              </a:rPr>
              <a:t>paraeducators</a:t>
            </a:r>
            <a:r>
              <a:rPr lang="en-US" dirty="0" smtClean="0">
                <a:solidFill>
                  <a:schemeClr val="tx1"/>
                </a:solidFill>
              </a:rPr>
              <a:t> support the instruction process.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54C7D3-8F42-4A0D-9B12-485899F2790D}"/>
              </a:ext>
            </a:extLst>
          </p:cNvPr>
          <p:cNvSpPr/>
          <p:nvPr/>
        </p:nvSpPr>
        <p:spPr>
          <a:xfrm>
            <a:off x="2468589" y="1490576"/>
            <a:ext cx="7639045" cy="8520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will </a:t>
            </a:r>
            <a:r>
              <a:rPr lang="en-US" dirty="0" smtClean="0">
                <a:solidFill>
                  <a:schemeClr val="tx1"/>
                </a:solidFill>
              </a:rPr>
              <a:t>have a better understanding of the </a:t>
            </a:r>
            <a:r>
              <a:rPr lang="en-US" dirty="0" err="1" smtClean="0">
                <a:solidFill>
                  <a:schemeClr val="tx1"/>
                </a:solidFill>
              </a:rPr>
              <a:t>paraeducator’s</a:t>
            </a:r>
            <a:r>
              <a:rPr lang="en-US" dirty="0" smtClean="0">
                <a:solidFill>
                  <a:schemeClr val="tx1"/>
                </a:solidFill>
              </a:rPr>
              <a:t> roles and responsibilities in the classroom.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C6F9B613-C8B1-4E9C-9666-62ED1E498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76" y="1493868"/>
            <a:ext cx="8286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1CA70880-E264-4C04-844F-676D2282B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42" y="3046119"/>
            <a:ext cx="8286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D0B7E5A-A0C1-41B7-92D8-5E9FF48F07B4}"/>
              </a:ext>
            </a:extLst>
          </p:cNvPr>
          <p:cNvSpPr/>
          <p:nvPr/>
        </p:nvSpPr>
        <p:spPr>
          <a:xfrm>
            <a:off x="2442838" y="4528018"/>
            <a:ext cx="7653422" cy="9095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will </a:t>
            </a:r>
            <a:r>
              <a:rPr lang="en-US" dirty="0" smtClean="0">
                <a:solidFill>
                  <a:schemeClr val="tx1"/>
                </a:solidFill>
              </a:rPr>
              <a:t>have a better understanding of the resources used for data collection.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0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7AB7D8D5-2309-4C4E-8837-558988ED9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38" y="4526128"/>
            <a:ext cx="8286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0D27D0-BBDA-4DB5-8E49-864A46EFC84F}"/>
              </a:ext>
            </a:extLst>
          </p:cNvPr>
          <p:cNvSpPr txBox="1"/>
          <p:nvPr/>
        </p:nvSpPr>
        <p:spPr>
          <a:xfrm>
            <a:off x="585536" y="1160060"/>
            <a:ext cx="3374136" cy="3051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the Role </a:t>
            </a:r>
            <a:r>
              <a:rPr lang="en-US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br>
              <a:rPr lang="en-US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Paraeducator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EE4D822-FD73-43FF-B5B4-92D3127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15A1D-48F8-41DF-AB9E-CAD2D2AB3946}"/>
              </a:ext>
            </a:extLst>
          </p:cNvPr>
          <p:cNvSpPr txBox="1"/>
          <p:nvPr/>
        </p:nvSpPr>
        <p:spPr>
          <a:xfrm>
            <a:off x="4189863" y="1160060"/>
            <a:ext cx="7416601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 smtClean="0"/>
          </a:p>
          <a:p>
            <a:pPr algn="ctr"/>
            <a:r>
              <a:rPr lang="en-US" sz="2000" dirty="0" smtClean="0"/>
              <a:t>Learning Objectives: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 smtClean="0"/>
              <a:t>Recognize </a:t>
            </a:r>
            <a:r>
              <a:rPr lang="en-US" sz="2000" dirty="0"/>
              <a:t>that a </a:t>
            </a:r>
            <a:r>
              <a:rPr lang="en-US" sz="2000" dirty="0" err="1"/>
              <a:t>paraeducator’s</a:t>
            </a:r>
            <a:r>
              <a:rPr lang="en-US" sz="2000" dirty="0"/>
              <a:t> actions are under the direction and supervision of the partner teacher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000" dirty="0" smtClean="0"/>
              <a:t>Discuss the distinctions between roles and responsibilities of </a:t>
            </a:r>
            <a:r>
              <a:rPr lang="en-US" sz="2000" dirty="0" err="1" smtClean="0"/>
              <a:t>paraeducators</a:t>
            </a:r>
            <a:r>
              <a:rPr lang="en-US" sz="2000" dirty="0" smtClean="0"/>
              <a:t> and partner teachers and how they will vary across settings.</a:t>
            </a:r>
            <a:endParaRPr lang="en-US" sz="20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06D3B-5E52-406E-BCB3-BFB8998070C5}"/>
              </a:ext>
            </a:extLst>
          </p:cNvPr>
          <p:cNvSpPr txBox="1"/>
          <p:nvPr/>
        </p:nvSpPr>
        <p:spPr>
          <a:xfrm>
            <a:off x="381000" y="152400"/>
            <a:ext cx="3808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0D27D0-BBDA-4DB5-8E49-864A46EFC84F}"/>
              </a:ext>
            </a:extLst>
          </p:cNvPr>
          <p:cNvSpPr txBox="1"/>
          <p:nvPr/>
        </p:nvSpPr>
        <p:spPr>
          <a:xfrm>
            <a:off x="0" y="1076764"/>
            <a:ext cx="3613638" cy="5504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Roles and Responsibilities of </a:t>
            </a:r>
            <a:r>
              <a:rPr lang="en-US" sz="4400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Paraeducators</a:t>
            </a: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EE4D822-FD73-43FF-B5B4-92D3127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15A1D-48F8-41DF-AB9E-CAD2D2AB3946}"/>
              </a:ext>
            </a:extLst>
          </p:cNvPr>
          <p:cNvSpPr txBox="1"/>
          <p:nvPr/>
        </p:nvSpPr>
        <p:spPr>
          <a:xfrm>
            <a:off x="3490546" y="1076764"/>
            <a:ext cx="8701454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000" b="1" dirty="0" smtClean="0"/>
              <a:t>While </a:t>
            </a:r>
            <a:r>
              <a:rPr lang="en-US" sz="2000" b="1" dirty="0"/>
              <a:t>specific descriptions of responsibilities are left up to individual states and local education agencies, the following provides guidance for determining roles and responsibilities in the following areas</a:t>
            </a:r>
            <a:r>
              <a:rPr lang="en-US" sz="2000" b="1" dirty="0" smtClean="0"/>
              <a:t>:</a:t>
            </a:r>
          </a:p>
          <a:p>
            <a:pPr lvl="1"/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Setting/Organization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Support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Goals and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Positive Behavior Supports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06D3B-5E52-406E-BCB3-BFB8998070C5}"/>
              </a:ext>
            </a:extLst>
          </p:cNvPr>
          <p:cNvSpPr txBox="1"/>
          <p:nvPr/>
        </p:nvSpPr>
        <p:spPr>
          <a:xfrm>
            <a:off x="226888" y="276545"/>
            <a:ext cx="38088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0D27D0-BBDA-4DB5-8E49-864A46EFC84F}"/>
              </a:ext>
            </a:extLst>
          </p:cNvPr>
          <p:cNvSpPr txBox="1"/>
          <p:nvPr/>
        </p:nvSpPr>
        <p:spPr>
          <a:xfrm>
            <a:off x="585536" y="1541106"/>
            <a:ext cx="3374136" cy="3602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EE4D822-FD73-43FF-B5B4-92D3127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369428"/>
              </p:ext>
            </p:extLst>
          </p:nvPr>
        </p:nvGraphicFramePr>
        <p:xfrm>
          <a:off x="1626576" y="1228299"/>
          <a:ext cx="9346223" cy="5366084"/>
        </p:xfrm>
        <a:graphic>
          <a:graphicData uri="http://schemas.openxmlformats.org/drawingml/2006/table">
            <a:tbl>
              <a:tblPr firstRow="1" firstCol="1" bandRow="1"/>
              <a:tblGrid>
                <a:gridCol w="4569265">
                  <a:extLst>
                    <a:ext uri="{9D8B030D-6E8A-4147-A177-3AD203B41FA5}">
                      <a16:colId xmlns:a16="http://schemas.microsoft.com/office/drawing/2014/main" val="2040526358"/>
                    </a:ext>
                  </a:extLst>
                </a:gridCol>
                <a:gridCol w="4776958">
                  <a:extLst>
                    <a:ext uri="{9D8B030D-6E8A-4147-A177-3AD203B41FA5}">
                      <a16:colId xmlns:a16="http://schemas.microsoft.com/office/drawing/2014/main" val="1720459085"/>
                    </a:ext>
                  </a:extLst>
                </a:gridCol>
              </a:tblGrid>
              <a:tr h="5366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Takes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responsibility for instruction of new concepts, skills, and each new classroom activity.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Revises instructional programs.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Designs and adapts instructional materials.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Designs and implements behavioral intervention plans.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Communicates with parents.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Responsibility for behavioral management.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Attends in-service workshops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Directs and assists with activities meeting the physical needs of students such as feeding, toileting, dressing and catheterization.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Develops and implements integration activities and strategies.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Assists in planning and implementation of transition services.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Coordinates and participates in team meetings and parent meetings.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Supervises paraprofessionals and volunteers in accordance with district policies.</a:t>
                      </a:r>
                    </a:p>
                  </a:txBody>
                  <a:tcPr marL="42201" marR="42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Paraprofessional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Reinforces and review concepts and skills.  Assists students in performing activities initiated by the supervising teacher.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Monitors student progress in instructional programs and relates findings to supervising teacher.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Helps develop instructional materials designed by the supervising teacher.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Monitors and reinforces student performance concerning behavioral interventions through observation, assumes data collecting, compilation, and record keeping duties.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Assists in maintaining records associated with the parent conferencing procedure, confirms conference dates, etc…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Attends in-service activities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Demonstrates knowledge of curriculum content for classes which he/she assists.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Assists with the physical needs of students—feeding, toileting, dressing, and catheterization.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201" marR="422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003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6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0D27D0-BBDA-4DB5-8E49-864A46EFC84F}"/>
              </a:ext>
            </a:extLst>
          </p:cNvPr>
          <p:cNvSpPr txBox="1"/>
          <p:nvPr/>
        </p:nvSpPr>
        <p:spPr>
          <a:xfrm>
            <a:off x="585536" y="1353310"/>
            <a:ext cx="3374136" cy="356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EE4D822-FD73-43FF-B5B4-92D3127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E9EC-C5E6-4146-98D7-42808F9E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363" y="1228299"/>
            <a:ext cx="8176846" cy="46402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3200" b="1" dirty="0"/>
              <a:t>Teacher’s Role</a:t>
            </a:r>
          </a:p>
          <a:p>
            <a:r>
              <a:rPr lang="en-US" sz="1800" dirty="0" smtClean="0"/>
              <a:t>Assesses </a:t>
            </a:r>
            <a:r>
              <a:rPr lang="en-US" sz="1800" dirty="0"/>
              <a:t>students.</a:t>
            </a:r>
          </a:p>
          <a:p>
            <a:r>
              <a:rPr lang="en-US" sz="1800" dirty="0"/>
              <a:t>Administers tests.</a:t>
            </a:r>
          </a:p>
          <a:p>
            <a:r>
              <a:rPr lang="en-US" sz="1800" dirty="0"/>
              <a:t>Assigns grades.</a:t>
            </a:r>
          </a:p>
          <a:p>
            <a:r>
              <a:rPr lang="en-US" sz="1800" dirty="0"/>
              <a:t>Interprets assessments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b="1" dirty="0" err="1" smtClean="0"/>
              <a:t>Paraeducator’s</a:t>
            </a:r>
            <a:r>
              <a:rPr lang="en-US" sz="3200" b="1" dirty="0" smtClean="0"/>
              <a:t> </a:t>
            </a:r>
            <a:r>
              <a:rPr lang="en-US" sz="3200" b="1" dirty="0"/>
              <a:t>Role</a:t>
            </a:r>
          </a:p>
          <a:p>
            <a:r>
              <a:rPr lang="en-US" sz="1800" dirty="0"/>
              <a:t>Monitoring objective test items.</a:t>
            </a:r>
          </a:p>
          <a:p>
            <a:r>
              <a:rPr lang="en-US" sz="1800" dirty="0"/>
              <a:t>Report results and observations to </a:t>
            </a:r>
            <a:r>
              <a:rPr lang="en-US" sz="1800" dirty="0" smtClean="0"/>
              <a:t>teacher.</a:t>
            </a:r>
            <a:endParaRPr lang="en-US" sz="1800" dirty="0"/>
          </a:p>
          <a:p>
            <a:r>
              <a:rPr lang="en-US" sz="1800" dirty="0"/>
              <a:t>Provide oral administration if needed per ARD </a:t>
            </a:r>
            <a:r>
              <a:rPr lang="en-US" sz="1800" dirty="0" smtClean="0"/>
              <a:t>paperwork.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068D2-3E22-4E08-8BCF-52612AE690CF}"/>
              </a:ext>
            </a:extLst>
          </p:cNvPr>
          <p:cNvSpPr txBox="1"/>
          <p:nvPr/>
        </p:nvSpPr>
        <p:spPr>
          <a:xfrm>
            <a:off x="361950" y="199601"/>
            <a:ext cx="337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Assessments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pic>
        <p:nvPicPr>
          <p:cNvPr id="6" name="Picture 5" descr="external image &lt;strong&gt;test&lt;/strong&gt;-clip-art-cpa-school-&lt;strong&gt;test&lt;/strong&gt;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45" y="1999876"/>
            <a:ext cx="2441285" cy="188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5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0D27D0-BBDA-4DB5-8E49-864A46EFC84F}"/>
              </a:ext>
            </a:extLst>
          </p:cNvPr>
          <p:cNvSpPr txBox="1"/>
          <p:nvPr/>
        </p:nvSpPr>
        <p:spPr>
          <a:xfrm>
            <a:off x="585536" y="1353310"/>
            <a:ext cx="3374136" cy="356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EE4D822-FD73-43FF-B5B4-92D3127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E9EC-C5E6-4146-98D7-42808F9E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363" y="1228299"/>
            <a:ext cx="8176846" cy="46402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3200" b="1" dirty="0"/>
              <a:t>Teacher’s Role</a:t>
            </a:r>
          </a:p>
          <a:p>
            <a:r>
              <a:rPr lang="en-US" sz="1800" dirty="0"/>
              <a:t>Determines appropriate objectives with input from the ARD team.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b="1" dirty="0" err="1" smtClean="0"/>
              <a:t>Paraeducator’s</a:t>
            </a:r>
            <a:r>
              <a:rPr lang="en-US" sz="3200" b="1" dirty="0" smtClean="0"/>
              <a:t> </a:t>
            </a:r>
            <a:r>
              <a:rPr lang="en-US" sz="3200" b="1" dirty="0"/>
              <a:t>Role</a:t>
            </a:r>
          </a:p>
          <a:p>
            <a:r>
              <a:rPr lang="en-US" sz="1800" dirty="0" smtClean="0"/>
              <a:t>Should </a:t>
            </a:r>
            <a:r>
              <a:rPr lang="en-US" sz="1800" dirty="0"/>
              <a:t>have input to goals and objectives, especially by providing daily updates on student progress, accommodation logs, sharing work samples, and data.</a:t>
            </a:r>
          </a:p>
          <a:p>
            <a:endParaRPr lang="en-US" sz="1800" dirty="0"/>
          </a:p>
          <a:p>
            <a:r>
              <a:rPr lang="en-US" sz="1800" dirty="0"/>
              <a:t>Implements lessons to meet goals and objectives.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068D2-3E22-4E08-8BCF-52612AE690CF}"/>
              </a:ext>
            </a:extLst>
          </p:cNvPr>
          <p:cNvSpPr txBox="1"/>
          <p:nvPr/>
        </p:nvSpPr>
        <p:spPr>
          <a:xfrm>
            <a:off x="298938" y="1"/>
            <a:ext cx="3437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IEP Goals &amp; Objectives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23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0D27D0-BBDA-4DB5-8E49-864A46EFC84F}"/>
              </a:ext>
            </a:extLst>
          </p:cNvPr>
          <p:cNvSpPr txBox="1"/>
          <p:nvPr/>
        </p:nvSpPr>
        <p:spPr>
          <a:xfrm>
            <a:off x="585536" y="1353310"/>
            <a:ext cx="3374136" cy="356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EE4D822-FD73-43FF-B5B4-92D3127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E9EC-C5E6-4146-98D7-42808F9E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1363" y="1228299"/>
            <a:ext cx="8176846" cy="46402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US" sz="3200" b="1" dirty="0"/>
              <a:t>Teacher’s Role</a:t>
            </a:r>
            <a:r>
              <a:rPr lang="en-US" sz="1800" b="1" dirty="0"/>
              <a:t>	</a:t>
            </a:r>
          </a:p>
          <a:p>
            <a:r>
              <a:rPr lang="en-US" sz="1800" dirty="0"/>
              <a:t>Provides instruction to the entire group, small groups and individuals.</a:t>
            </a:r>
          </a:p>
          <a:p>
            <a:endParaRPr lang="en-US" sz="1800" b="1" dirty="0"/>
          </a:p>
          <a:p>
            <a:pPr algn="ctr">
              <a:buNone/>
            </a:pPr>
            <a:endParaRPr lang="en-US" sz="1800" b="1" dirty="0"/>
          </a:p>
          <a:p>
            <a:pPr algn="ctr">
              <a:buNone/>
            </a:pPr>
            <a:r>
              <a:rPr lang="en-US" sz="3200" b="1" dirty="0" err="1"/>
              <a:t>Paraeducator’s</a:t>
            </a:r>
            <a:r>
              <a:rPr lang="en-US" sz="3200" b="1" dirty="0"/>
              <a:t> Role</a:t>
            </a:r>
          </a:p>
          <a:p>
            <a:r>
              <a:rPr lang="en-US" sz="1800" dirty="0"/>
              <a:t>Provides follow-up instruction to small groups and individuals.</a:t>
            </a:r>
          </a:p>
          <a:p>
            <a:r>
              <a:rPr lang="en-US" sz="1800" dirty="0"/>
              <a:t>Reinforces the teaching of the teacher by following lessons and providing accommodations and support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068D2-3E22-4E08-8BCF-52612AE690CF}"/>
              </a:ext>
            </a:extLst>
          </p:cNvPr>
          <p:cNvSpPr txBox="1"/>
          <p:nvPr/>
        </p:nvSpPr>
        <p:spPr>
          <a:xfrm>
            <a:off x="361950" y="199601"/>
            <a:ext cx="337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Instruction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pic>
        <p:nvPicPr>
          <p:cNvPr id="7" name="Picture 6" descr="Graphics by ThistleGirl Designs and Lettering Delights 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09" y="4038128"/>
            <a:ext cx="1981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7BA814F5856409D05F7C5B3A7D724" ma:contentTypeVersion="16" ma:contentTypeDescription="Create a new document." ma:contentTypeScope="" ma:versionID="43db6be2282576c90aaad0d1274e60ef">
  <xsd:schema xmlns:xsd="http://www.w3.org/2001/XMLSchema" xmlns:xs="http://www.w3.org/2001/XMLSchema" xmlns:p="http://schemas.microsoft.com/office/2006/metadata/properties" xmlns:ns1="http://schemas.microsoft.com/sharepoint/v3" xmlns:ns3="d47c3461-3c6a-4891-b275-f7a63bde7045" xmlns:ns4="bac41710-0573-4caf-a713-4c545e3f1f8e" targetNamespace="http://schemas.microsoft.com/office/2006/metadata/properties" ma:root="true" ma:fieldsID="382ed86177d00e02acfbd4e02233fa3b" ns1:_="" ns3:_="" ns4:_="">
    <xsd:import namespace="http://schemas.microsoft.com/sharepoint/v3"/>
    <xsd:import namespace="d47c3461-3c6a-4891-b275-f7a63bde7045"/>
    <xsd:import namespace="bac41710-0573-4caf-a713-4c545e3f1f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c3461-3c6a-4891-b275-f7a63bde70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41710-0573-4caf-a713-4c545e3f1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E6778C-8087-49CF-A7F4-35C6B59BF2C1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microsoft.com/sharepoint/v3"/>
    <ds:schemaRef ds:uri="http://www.w3.org/XML/1998/namespace"/>
    <ds:schemaRef ds:uri="d47c3461-3c6a-4891-b275-f7a63bde7045"/>
    <ds:schemaRef ds:uri="http://schemas.openxmlformats.org/package/2006/metadata/core-properties"/>
    <ds:schemaRef ds:uri="http://purl.org/dc/elements/1.1/"/>
    <ds:schemaRef ds:uri="bac41710-0573-4caf-a713-4c545e3f1f8e"/>
  </ds:schemaRefs>
</ds:datastoreItem>
</file>

<file path=customXml/itemProps2.xml><?xml version="1.0" encoding="utf-8"?>
<ds:datastoreItem xmlns:ds="http://schemas.openxmlformats.org/officeDocument/2006/customXml" ds:itemID="{553F12F6-FD36-4F68-8908-88091EB025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3C4A14-1B47-4371-8E71-17D33D5C47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47c3461-3c6a-4891-b275-f7a63bde7045"/>
    <ds:schemaRef ds:uri="bac41710-0573-4caf-a713-4c545e3f1f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1337</Words>
  <Application>Microsoft Office PowerPoint</Application>
  <PresentationFormat>Widescreen</PresentationFormat>
  <Paragraphs>249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Arial,Sans-Serif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that Promote Learning</vt:lpstr>
      <vt:lpstr>Learning the Lingo</vt:lpstr>
      <vt:lpstr>Cycle of Support</vt:lpstr>
      <vt:lpstr>General Strategies in the Classroom</vt:lpstr>
      <vt:lpstr>PowerPoint Presentation</vt:lpstr>
      <vt:lpstr>Purpose of Data Collection &amp; Documentation</vt:lpstr>
      <vt:lpstr>PowerPoint Presentation</vt:lpstr>
      <vt:lpstr>PowerPoint Presentation</vt:lpstr>
      <vt:lpstr>Inclusion Log</vt:lpstr>
      <vt:lpstr>PowerPoint Presentation</vt:lpstr>
      <vt:lpstr>Accommodation Log</vt:lpstr>
      <vt:lpstr>PowerPoint Presentation</vt:lpstr>
      <vt:lpstr>FBISD  Special Education Department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Maston, Sheralea</dc:creator>
  <cp:lastModifiedBy>Bowie, Christopher</cp:lastModifiedBy>
  <cp:revision>40</cp:revision>
  <cp:lastPrinted>2021-10-07T18:26:54Z</cp:lastPrinted>
  <dcterms:created xsi:type="dcterms:W3CDTF">2021-09-02T20:31:10Z</dcterms:created>
  <dcterms:modified xsi:type="dcterms:W3CDTF">2022-01-21T14:15:58Z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0x01010090D7BA814F5856409D05F7C5B3A7D724</vt:lpwstr>
  </property>
</Properties>
</file>